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79" r:id="rId3"/>
    <p:sldId id="265" r:id="rId4"/>
    <p:sldId id="266" r:id="rId5"/>
    <p:sldId id="267" r:id="rId6"/>
    <p:sldId id="257" r:id="rId7"/>
    <p:sldId id="268" r:id="rId8"/>
    <p:sldId id="270" r:id="rId9"/>
    <p:sldId id="271" r:id="rId10"/>
    <p:sldId id="272" r:id="rId11"/>
    <p:sldId id="273" r:id="rId12"/>
    <p:sldId id="274" r:id="rId13"/>
    <p:sldId id="275" r:id="rId14"/>
    <p:sldId id="276" r:id="rId15"/>
    <p:sldId id="277" r:id="rId16"/>
    <p:sldId id="260" r:id="rId17"/>
    <p:sldId id="278" r:id="rId18"/>
    <p:sldId id="261" r:id="rId19"/>
    <p:sldId id="262" r:id="rId20"/>
    <p:sldId id="263"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4" d="100"/>
          <a:sy n="64" d="100"/>
        </p:scale>
        <p:origin x="-11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71968044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0A7C6-E5E5-4A23-BC20-41FB4BCF0D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123049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277048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E30A7C6-E5E5-4A23-BC20-41FB4BCF0D16}"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199060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138309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783427767"/>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198970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0A7C6-E5E5-4A23-BC20-41FB4BCF0D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3709444286"/>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30A7C6-E5E5-4A23-BC20-41FB4BCF0D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96938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30A7C6-E5E5-4A23-BC20-41FB4BCF0D16}"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283749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30A7C6-E5E5-4A23-BC20-41FB4BCF0D16}"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235432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0A7C6-E5E5-4A23-BC20-41FB4BCF0D16}"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95415354"/>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0A7C6-E5E5-4A23-BC20-41FB4BCF0D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86096465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E30A7C6-E5E5-4A23-BC20-41FB4BCF0D16}" type="datetimeFigureOut">
              <a:rPr lang="en-US" smtClean="0"/>
              <a:t>10/12/2016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99B65926-7C7B-46EA-875A-F60334B869D0}" type="slidenum">
              <a:rPr lang="en-US" smtClean="0"/>
              <a:t>‹#›</a:t>
            </a:fld>
            <a:endParaRPr lang="en-US"/>
          </a:p>
        </p:txBody>
      </p:sp>
    </p:spTree>
    <p:extLst>
      <p:ext uri="{BB962C8B-B14F-4D97-AF65-F5344CB8AC3E}">
        <p14:creationId xmlns:p14="http://schemas.microsoft.com/office/powerpoint/2010/main" val="49250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E30A7C6-E5E5-4A23-BC20-41FB4BCF0D16}" type="datetimeFigureOut">
              <a:rPr lang="en-US" smtClean="0"/>
              <a:t>10/12/2016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9B65926-7C7B-46EA-875A-F60334B869D0}" type="slidenum">
              <a:rPr lang="en-US" smtClean="0"/>
              <a:t>‹#›</a:t>
            </a:fld>
            <a:endParaRPr lang="en-US"/>
          </a:p>
        </p:txBody>
      </p:sp>
    </p:spTree>
    <p:extLst>
      <p:ext uri="{BB962C8B-B14F-4D97-AF65-F5344CB8AC3E}">
        <p14:creationId xmlns:p14="http://schemas.microsoft.com/office/powerpoint/2010/main" val="3966513855"/>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267" y="1449147"/>
            <a:ext cx="5956559" cy="2971051"/>
          </a:xfrm>
        </p:spPr>
        <p:txBody>
          <a:bodyPr/>
          <a:lstStyle/>
          <a:p>
            <a:pPr algn="ctr"/>
            <a:r>
              <a:rPr lang="en-US" dirty="0" smtClean="0"/>
              <a:t>Characteristics of Living Things </a:t>
            </a:r>
            <a:endParaRPr lang="en-US" dirty="0"/>
          </a:p>
        </p:txBody>
      </p:sp>
      <p:sp>
        <p:nvSpPr>
          <p:cNvPr id="3" name="Subtitle 2"/>
          <p:cNvSpPr>
            <a:spLocks noGrp="1"/>
          </p:cNvSpPr>
          <p:nvPr>
            <p:ph type="subTitle" idx="1"/>
          </p:nvPr>
        </p:nvSpPr>
        <p:spPr/>
        <p:txBody>
          <a:bodyPr>
            <a:noAutofit/>
          </a:bodyPr>
          <a:lstStyle/>
          <a:p>
            <a:r>
              <a:rPr lang="en-US" sz="2800" dirty="0" smtClean="0"/>
              <a:t>What is Life?</a:t>
            </a:r>
            <a:endParaRPr lang="en-US" sz="2800" dirty="0"/>
          </a:p>
        </p:txBody>
      </p:sp>
      <p:pic>
        <p:nvPicPr>
          <p:cNvPr id="4" name="Picture 3" descr="pond-310149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3512" y="1302063"/>
            <a:ext cx="6948488"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artoon-47022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167573" flipH="1">
            <a:off x="10228213" y="2842471"/>
            <a:ext cx="17859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iranha-303345_64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5977" y="4449505"/>
            <a:ext cx="16065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iranha-303345_64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7756" y="4864382"/>
            <a:ext cx="8032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piranha-27971_640.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8208" y="4298184"/>
            <a:ext cx="1317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artoon-47022_640.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3985" y="3788879"/>
            <a:ext cx="18002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59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5063" y="515939"/>
            <a:ext cx="43973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p:cNvSpPr txBox="1">
            <a:spLocks noChangeArrowheads="1"/>
          </p:cNvSpPr>
          <p:nvPr/>
        </p:nvSpPr>
        <p:spPr bwMode="auto">
          <a:xfrm>
            <a:off x="1689100" y="3173412"/>
            <a:ext cx="83693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400" dirty="0"/>
          </a:p>
          <a:p>
            <a:pPr eaLnBrk="1" hangingPunct="1">
              <a:spcBef>
                <a:spcPct val="0"/>
              </a:spcBef>
              <a:buFontTx/>
              <a:buNone/>
            </a:pPr>
            <a:r>
              <a:rPr lang="en-US" altLang="en-US" b="1" u="sng" dirty="0">
                <a:solidFill>
                  <a:srgbClr val="FFFF00"/>
                </a:solidFill>
              </a:rPr>
              <a:t>RESPIRE: </a:t>
            </a:r>
            <a:r>
              <a:rPr lang="en-US" altLang="en-US" dirty="0"/>
              <a:t>All living things </a:t>
            </a:r>
            <a:r>
              <a:rPr lang="en-US" altLang="en-US" dirty="0" smtClean="0"/>
              <a:t>respire. That </a:t>
            </a:r>
            <a:r>
              <a:rPr lang="en-US" altLang="en-US" dirty="0"/>
              <a:t>means that they get their energy by reacting oxygen with glucose to produce </a:t>
            </a:r>
            <a:r>
              <a:rPr lang="en-US" altLang="en-US" dirty="0" smtClean="0"/>
              <a:t>ENERGY (ATP).  </a:t>
            </a:r>
            <a:r>
              <a:rPr lang="en-US" altLang="en-US" dirty="0"/>
              <a:t>This process is called RESPIRATION.</a:t>
            </a:r>
          </a:p>
          <a:p>
            <a:pPr eaLnBrk="1" hangingPunct="1">
              <a:spcBef>
                <a:spcPct val="0"/>
              </a:spcBef>
              <a:buFontTx/>
              <a:buNone/>
            </a:pPr>
            <a:endParaRPr lang="en-US" altLang="en-US" sz="2400" dirty="0"/>
          </a:p>
        </p:txBody>
      </p:sp>
      <p:sp>
        <p:nvSpPr>
          <p:cNvPr id="2" name="TextBox 1"/>
          <p:cNvSpPr txBox="1">
            <a:spLocks noChangeArrowheads="1"/>
          </p:cNvSpPr>
          <p:nvPr/>
        </p:nvSpPr>
        <p:spPr bwMode="auto">
          <a:xfrm>
            <a:off x="1169990" y="1582739"/>
            <a:ext cx="1417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t>OXYGEN</a:t>
            </a:r>
          </a:p>
        </p:txBody>
      </p:sp>
      <p:sp>
        <p:nvSpPr>
          <p:cNvPr id="3" name="TextBox 2"/>
          <p:cNvSpPr txBox="1">
            <a:spLocks noChangeArrowheads="1"/>
          </p:cNvSpPr>
          <p:nvPr/>
        </p:nvSpPr>
        <p:spPr bwMode="auto">
          <a:xfrm>
            <a:off x="8699501" y="1592264"/>
            <a:ext cx="2746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t>CARBON DIOXIDE</a:t>
            </a:r>
          </a:p>
        </p:txBody>
      </p:sp>
      <p:sp>
        <p:nvSpPr>
          <p:cNvPr id="4" name="Right Arrow 3"/>
          <p:cNvSpPr>
            <a:spLocks noChangeArrowheads="1"/>
          </p:cNvSpPr>
          <p:nvPr/>
        </p:nvSpPr>
        <p:spPr bwMode="auto">
          <a:xfrm>
            <a:off x="2680494" y="1592264"/>
            <a:ext cx="887413" cy="519112"/>
          </a:xfrm>
          <a:prstGeom prst="rightArrow">
            <a:avLst>
              <a:gd name="adj1" fmla="val 50000"/>
              <a:gd name="adj2" fmla="val 50002"/>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6" name="Right Arrow 15"/>
          <p:cNvSpPr>
            <a:spLocks noChangeArrowheads="1"/>
          </p:cNvSpPr>
          <p:nvPr/>
        </p:nvSpPr>
        <p:spPr bwMode="auto">
          <a:xfrm>
            <a:off x="7810501" y="1585119"/>
            <a:ext cx="889000" cy="519113"/>
          </a:xfrm>
          <a:prstGeom prst="rightArrow">
            <a:avLst>
              <a:gd name="adj1" fmla="val 50000"/>
              <a:gd name="adj2" fmla="val 49997"/>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Tree>
    <p:extLst>
      <p:ext uri="{BB962C8B-B14F-4D97-AF65-F5344CB8AC3E}">
        <p14:creationId xmlns:p14="http://schemas.microsoft.com/office/powerpoint/2010/main" val="276174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434340" y="3417888"/>
            <a:ext cx="1113282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dirty="0"/>
          </a:p>
          <a:p>
            <a:pPr eaLnBrk="1" hangingPunct="1">
              <a:spcBef>
                <a:spcPct val="0"/>
              </a:spcBef>
              <a:buFontTx/>
              <a:buNone/>
            </a:pPr>
            <a:r>
              <a:rPr lang="en-US" altLang="en-US" b="1" u="sng" dirty="0">
                <a:solidFill>
                  <a:srgbClr val="FFFF00"/>
                </a:solidFill>
              </a:rPr>
              <a:t>SENSE</a:t>
            </a:r>
            <a:r>
              <a:rPr lang="en-US" altLang="en-US" u="sng" dirty="0">
                <a:solidFill>
                  <a:srgbClr val="FFFF00"/>
                </a:solidFill>
              </a:rPr>
              <a:t>:</a:t>
            </a:r>
            <a:r>
              <a:rPr lang="en-US" altLang="en-US" dirty="0">
                <a:solidFill>
                  <a:srgbClr val="FFFF00"/>
                </a:solidFill>
              </a:rPr>
              <a:t> </a:t>
            </a:r>
            <a:r>
              <a:rPr lang="en-US" altLang="en-US" dirty="0"/>
              <a:t>All living things sense their surroundings.  The fish for </a:t>
            </a:r>
            <a:r>
              <a:rPr lang="en-US" altLang="en-US" dirty="0" smtClean="0"/>
              <a:t>example, </a:t>
            </a:r>
            <a:r>
              <a:rPr lang="en-US" altLang="en-US" dirty="0"/>
              <a:t>can sense what is around </a:t>
            </a:r>
            <a:r>
              <a:rPr lang="en-US" altLang="en-US" dirty="0" smtClean="0"/>
              <a:t>it. </a:t>
            </a:r>
            <a:r>
              <a:rPr lang="en-US" altLang="en-US" dirty="0"/>
              <a:t>T</a:t>
            </a:r>
            <a:r>
              <a:rPr lang="en-US" altLang="en-US" dirty="0" smtClean="0"/>
              <a:t>his </a:t>
            </a:r>
            <a:r>
              <a:rPr lang="en-US" altLang="en-US" dirty="0"/>
              <a:t>is important so that it can find food and avoid predators which might be in its environment. </a:t>
            </a:r>
          </a:p>
          <a:p>
            <a:pPr eaLnBrk="1" hangingPunct="1">
              <a:spcBef>
                <a:spcPct val="0"/>
              </a:spcBef>
              <a:buFontTx/>
              <a:buNone/>
            </a:pPr>
            <a:endParaRPr lang="en-US" altLang="en-US" sz="2400" dirty="0"/>
          </a:p>
        </p:txBody>
      </p:sp>
      <p:pic>
        <p:nvPicPr>
          <p:cNvPr id="5"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189" y="957495"/>
            <a:ext cx="5026024" cy="24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earthworm-151033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242" y="1737795"/>
            <a:ext cx="1576072" cy="89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264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84594E-6 -6.60181E-7 C -0.04077 -0.00185 -0.05153 0.0102 -0.07547 -0.01366 C -0.07859 -0.01969 -0.08293 -0.02409 -0.0857 -0.03011 C -0.09316 -0.04609 -0.09681 -0.0637 -0.10409 -0.07922 C -0.10756 -0.10076 -0.1119 -0.12115 -0.11641 -0.14176 C -0.11658 -0.14246 -0.11971 -0.15914 -0.1204 -0.16076 C -0.12578 -0.17141 -0.12786 -0.16956 -0.13671 -0.17188 C -0.15302 -0.16794 -0.15735 -0.1728 -0.16533 -0.15821 C -0.18095 -0.13064 -0.17193 -0.08872 -0.20212 -0.07922 C -0.20836 -0.08061 -0.21617 -0.07991 -0.22051 -0.08733 C -0.22189 -0.08964 -0.22051 -0.09497 -0.22241 -0.09543 C -0.22987 -0.09798 -0.23751 -0.09543 -0.24497 -0.09543 " pathEditMode="relative" ptsTypes="fffffffffffA">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txBox="1">
            <a:spLocks noChangeArrowheads="1"/>
          </p:cNvSpPr>
          <p:nvPr/>
        </p:nvSpPr>
        <p:spPr bwMode="auto">
          <a:xfrm>
            <a:off x="1747838" y="3921126"/>
            <a:ext cx="83693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u="sng" dirty="0" smtClean="0">
                <a:solidFill>
                  <a:srgbClr val="FFFF00"/>
                </a:solidFill>
              </a:rPr>
              <a:t>GROW: </a:t>
            </a:r>
            <a:r>
              <a:rPr lang="en-US" altLang="en-US" dirty="0" smtClean="0"/>
              <a:t>All living things grow, they usually start out smaller and then get bigger, and they develop throughout their life cycle.  The fish for example grew from an egg and then will continue to grow until it reaches maturity. </a:t>
            </a:r>
          </a:p>
          <a:p>
            <a:pPr eaLnBrk="1" hangingPunct="1">
              <a:spcBef>
                <a:spcPct val="0"/>
              </a:spcBef>
              <a:buFontTx/>
              <a:buNone/>
            </a:pPr>
            <a:endParaRPr lang="en-US" altLang="en-US" sz="2400" dirty="0"/>
          </a:p>
        </p:txBody>
      </p:sp>
      <p:pic>
        <p:nvPicPr>
          <p:cNvPr id="13316"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1843089"/>
            <a:ext cx="28717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a:spLocks noChangeArrowheads="1"/>
          </p:cNvSpPr>
          <p:nvPr/>
        </p:nvSpPr>
        <p:spPr bwMode="auto">
          <a:xfrm>
            <a:off x="5052075" y="2145005"/>
            <a:ext cx="1481137" cy="579437"/>
          </a:xfrm>
          <a:prstGeom prst="leftArrow">
            <a:avLst>
              <a:gd name="adj1" fmla="val 50000"/>
              <a:gd name="adj2" fmla="val 49999"/>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pic>
        <p:nvPicPr>
          <p:cNvPr id="7"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43832">
            <a:off x="916271" y="1464524"/>
            <a:ext cx="4473288" cy="218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913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txBox="1">
            <a:spLocks noChangeArrowheads="1"/>
          </p:cNvSpPr>
          <p:nvPr/>
        </p:nvSpPr>
        <p:spPr bwMode="auto">
          <a:xfrm>
            <a:off x="1778000" y="3856038"/>
            <a:ext cx="8369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u="sng" dirty="0">
                <a:solidFill>
                  <a:srgbClr val="FFFF00"/>
                </a:solidFill>
              </a:rPr>
              <a:t>REPRODUCE</a:t>
            </a:r>
            <a:r>
              <a:rPr lang="en-US" altLang="en-US" sz="2400" dirty="0">
                <a:solidFill>
                  <a:srgbClr val="FFFF00"/>
                </a:solidFill>
              </a:rPr>
              <a:t>: </a:t>
            </a:r>
            <a:r>
              <a:rPr lang="en-US" altLang="en-US" sz="2400" dirty="0"/>
              <a:t>All living things reproduce.  They will produce offspring (children).  The fish will lay eggs which can be fertilized by a male fish, this is known as sexual reproduction.  These eggs will then turn into their offspring. </a:t>
            </a:r>
          </a:p>
          <a:p>
            <a:pPr eaLnBrk="1" hangingPunct="1">
              <a:spcBef>
                <a:spcPct val="0"/>
              </a:spcBef>
              <a:buFontTx/>
              <a:buNone/>
            </a:pPr>
            <a:endParaRPr lang="en-US" altLang="en-US" sz="2400" dirty="0"/>
          </a:p>
        </p:txBody>
      </p:sp>
      <p:pic>
        <p:nvPicPr>
          <p:cNvPr id="14340"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138239"/>
            <a:ext cx="2870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a:spLocks noChangeArrowheads="1"/>
          </p:cNvSpPr>
          <p:nvPr/>
        </p:nvSpPr>
        <p:spPr bwMode="auto">
          <a:xfrm>
            <a:off x="4475164" y="2725739"/>
            <a:ext cx="223837"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8" name="Oval 7"/>
          <p:cNvSpPr>
            <a:spLocks noChangeArrowheads="1"/>
          </p:cNvSpPr>
          <p:nvPr/>
        </p:nvSpPr>
        <p:spPr bwMode="auto">
          <a:xfrm>
            <a:off x="4589464" y="2860675"/>
            <a:ext cx="223837" cy="268288"/>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9" name="Oval 8"/>
          <p:cNvSpPr>
            <a:spLocks noChangeArrowheads="1"/>
          </p:cNvSpPr>
          <p:nvPr/>
        </p:nvSpPr>
        <p:spPr bwMode="auto">
          <a:xfrm>
            <a:off x="4722814" y="2732089"/>
            <a:ext cx="225425"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0" name="Oval 9"/>
          <p:cNvSpPr>
            <a:spLocks noChangeArrowheads="1"/>
          </p:cNvSpPr>
          <p:nvPr/>
        </p:nvSpPr>
        <p:spPr bwMode="auto">
          <a:xfrm>
            <a:off x="4533900" y="2878139"/>
            <a:ext cx="223838"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1" name="Oval 10"/>
          <p:cNvSpPr>
            <a:spLocks noChangeArrowheads="1"/>
          </p:cNvSpPr>
          <p:nvPr/>
        </p:nvSpPr>
        <p:spPr bwMode="auto">
          <a:xfrm>
            <a:off x="4648201" y="3013075"/>
            <a:ext cx="225425" cy="268288"/>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2" name="Oval 11"/>
          <p:cNvSpPr>
            <a:spLocks noChangeArrowheads="1"/>
          </p:cNvSpPr>
          <p:nvPr/>
        </p:nvSpPr>
        <p:spPr bwMode="auto">
          <a:xfrm>
            <a:off x="4783139" y="2884489"/>
            <a:ext cx="223837"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3" name="Oval 12"/>
          <p:cNvSpPr>
            <a:spLocks noChangeArrowheads="1"/>
          </p:cNvSpPr>
          <p:nvPr/>
        </p:nvSpPr>
        <p:spPr bwMode="auto">
          <a:xfrm>
            <a:off x="4721225" y="2767014"/>
            <a:ext cx="223838"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4" name="Oval 13"/>
          <p:cNvSpPr>
            <a:spLocks noChangeArrowheads="1"/>
          </p:cNvSpPr>
          <p:nvPr/>
        </p:nvSpPr>
        <p:spPr bwMode="auto">
          <a:xfrm>
            <a:off x="4835525" y="2900364"/>
            <a:ext cx="223838"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15" name="Oval 14"/>
          <p:cNvSpPr>
            <a:spLocks noChangeArrowheads="1"/>
          </p:cNvSpPr>
          <p:nvPr/>
        </p:nvSpPr>
        <p:spPr bwMode="auto">
          <a:xfrm>
            <a:off x="4968875" y="2773364"/>
            <a:ext cx="223838" cy="26828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pic>
        <p:nvPicPr>
          <p:cNvPr id="17" name="Picture 2" descr="cartoon-47022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576" y="2389188"/>
            <a:ext cx="1012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artoon-47022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151" y="2940050"/>
            <a:ext cx="1012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artoon-47022_64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3463" y="2692400"/>
            <a:ext cx="8366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artoon-47022_64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988" y="2813050"/>
            <a:ext cx="8366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artoon-47022_64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2651" y="1924050"/>
            <a:ext cx="836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a:spLocks noChangeArrowheads="1"/>
          </p:cNvSpPr>
          <p:nvPr/>
        </p:nvSpPr>
        <p:spPr bwMode="auto">
          <a:xfrm rot="2465855">
            <a:off x="3827464" y="2201863"/>
            <a:ext cx="750887" cy="317500"/>
          </a:xfrm>
          <a:prstGeom prst="rightArrow">
            <a:avLst>
              <a:gd name="adj1" fmla="val 50000"/>
              <a:gd name="adj2" fmla="val 50004"/>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23" name="Right Arrow 22"/>
          <p:cNvSpPr>
            <a:spLocks noChangeArrowheads="1"/>
          </p:cNvSpPr>
          <p:nvPr/>
        </p:nvSpPr>
        <p:spPr bwMode="auto">
          <a:xfrm>
            <a:off x="5418139" y="2813051"/>
            <a:ext cx="1671637" cy="403225"/>
          </a:xfrm>
          <a:prstGeom prst="rightArrow">
            <a:avLst>
              <a:gd name="adj1" fmla="val 50000"/>
              <a:gd name="adj2" fmla="val 49998"/>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6" name="TextBox 5"/>
          <p:cNvSpPr txBox="1">
            <a:spLocks noChangeArrowheads="1"/>
          </p:cNvSpPr>
          <p:nvPr/>
        </p:nvSpPr>
        <p:spPr bwMode="auto">
          <a:xfrm>
            <a:off x="5418138" y="2246314"/>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t>FERTILIZATION</a:t>
            </a:r>
          </a:p>
        </p:txBody>
      </p:sp>
      <p:sp>
        <p:nvSpPr>
          <p:cNvPr id="22" name="TextBox 21"/>
          <p:cNvSpPr txBox="1">
            <a:spLocks noChangeArrowheads="1"/>
          </p:cNvSpPr>
          <p:nvPr/>
        </p:nvSpPr>
        <p:spPr bwMode="auto">
          <a:xfrm>
            <a:off x="8653464" y="1352550"/>
            <a:ext cx="125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OFFSPRING</a:t>
            </a:r>
          </a:p>
        </p:txBody>
      </p:sp>
    </p:spTree>
    <p:extLst>
      <p:ext uri="{BB962C8B-B14F-4D97-AF65-F5344CB8AC3E}">
        <p14:creationId xmlns:p14="http://schemas.microsoft.com/office/powerpoint/2010/main" val="1043191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2" grpId="0" animBg="1"/>
      <p:bldP spid="8" grpId="0" animBg="1"/>
      <p:bldP spid="9" grpId="0" animBg="1"/>
      <p:bldP spid="10" grpId="0" animBg="1"/>
      <p:bldP spid="11" grpId="0" animBg="1"/>
      <p:bldP spid="12" grpId="0" animBg="1"/>
      <p:bldP spid="13" grpId="0" animBg="1"/>
      <p:bldP spid="14" grpId="0" animBg="1"/>
      <p:bldP spid="15" grpId="0" animBg="1"/>
      <p:bldP spid="4" grpId="0" animBg="1"/>
      <p:bldP spid="23" grpId="0" animBg="1"/>
      <p:bldP spid="6"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txBox="1">
            <a:spLocks noChangeArrowheads="1"/>
          </p:cNvSpPr>
          <p:nvPr/>
        </p:nvSpPr>
        <p:spPr bwMode="auto">
          <a:xfrm>
            <a:off x="1747838" y="3921126"/>
            <a:ext cx="83693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u="sng" dirty="0">
                <a:solidFill>
                  <a:srgbClr val="FFFF00"/>
                </a:solidFill>
              </a:rPr>
              <a:t>EXCRETE</a:t>
            </a:r>
            <a:r>
              <a:rPr lang="en-US" altLang="en-US" sz="2400" dirty="0"/>
              <a:t>: All living things excrete: This means that they will get rid of waste materials.  The fish for example eliminates carbon dioxide from its body and poops, both of which are waste products.</a:t>
            </a:r>
          </a:p>
          <a:p>
            <a:pPr eaLnBrk="1" hangingPunct="1">
              <a:spcBef>
                <a:spcPct val="0"/>
              </a:spcBef>
              <a:buFontTx/>
              <a:buNone/>
            </a:pPr>
            <a:endParaRPr lang="en-US" altLang="en-US" sz="2400" dirty="0"/>
          </a:p>
          <a:p>
            <a:pPr marL="342900" indent="-342900">
              <a:spcBef>
                <a:spcPct val="0"/>
              </a:spcBef>
            </a:pPr>
            <a:r>
              <a:rPr lang="en-US" altLang="en-US" sz="2400" dirty="0"/>
              <a:t>If living things did not get rid of waste products they would accumulate in the body and poison the organism.</a:t>
            </a:r>
          </a:p>
        </p:txBody>
      </p:sp>
      <p:pic>
        <p:nvPicPr>
          <p:cNvPr id="15364"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0340" y="925168"/>
            <a:ext cx="35655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a:spLocks noChangeArrowheads="1"/>
          </p:cNvSpPr>
          <p:nvPr/>
        </p:nvSpPr>
        <p:spPr bwMode="auto">
          <a:xfrm rot="2465855">
            <a:off x="4576462" y="2611135"/>
            <a:ext cx="1187450" cy="404812"/>
          </a:xfrm>
          <a:prstGeom prst="rightArrow">
            <a:avLst>
              <a:gd name="adj1" fmla="val 50000"/>
              <a:gd name="adj2" fmla="val 50003"/>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
        <p:nvSpPr>
          <p:cNvPr id="3" name="TextBox 2"/>
          <p:cNvSpPr txBox="1">
            <a:spLocks noChangeArrowheads="1"/>
          </p:cNvSpPr>
          <p:nvPr/>
        </p:nvSpPr>
        <p:spPr bwMode="auto">
          <a:xfrm>
            <a:off x="5750664" y="2852927"/>
            <a:ext cx="103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t>POOP</a:t>
            </a:r>
          </a:p>
        </p:txBody>
      </p:sp>
      <p:sp>
        <p:nvSpPr>
          <p:cNvPr id="7" name="TextBox 6"/>
          <p:cNvSpPr txBox="1">
            <a:spLocks noChangeArrowheads="1"/>
          </p:cNvSpPr>
          <p:nvPr/>
        </p:nvSpPr>
        <p:spPr bwMode="auto">
          <a:xfrm>
            <a:off x="6557963" y="986686"/>
            <a:ext cx="2747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t>CARBON DIOXIDE</a:t>
            </a:r>
          </a:p>
        </p:txBody>
      </p:sp>
      <p:sp>
        <p:nvSpPr>
          <p:cNvPr id="25" name="Right Arrow 24"/>
          <p:cNvSpPr>
            <a:spLocks noChangeArrowheads="1"/>
          </p:cNvSpPr>
          <p:nvPr/>
        </p:nvSpPr>
        <p:spPr bwMode="auto">
          <a:xfrm>
            <a:off x="5371856" y="1052878"/>
            <a:ext cx="1090613" cy="412750"/>
          </a:xfrm>
          <a:prstGeom prst="rightArrow">
            <a:avLst>
              <a:gd name="adj1" fmla="val 50000"/>
              <a:gd name="adj2" fmla="val 49996"/>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endParaRPr>
          </a:p>
        </p:txBody>
      </p:sp>
    </p:spTree>
    <p:extLst>
      <p:ext uri="{BB962C8B-B14F-4D97-AF65-F5344CB8AC3E}">
        <p14:creationId xmlns:p14="http://schemas.microsoft.com/office/powerpoint/2010/main" val="187638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animBg="1"/>
      <p:bldP spid="3" grpId="0"/>
      <p:bldP spid="7"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txBox="1">
            <a:spLocks noChangeArrowheads="1"/>
          </p:cNvSpPr>
          <p:nvPr/>
        </p:nvSpPr>
        <p:spPr bwMode="auto">
          <a:xfrm>
            <a:off x="1747838" y="3921126"/>
            <a:ext cx="8369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u="sng" dirty="0">
                <a:solidFill>
                  <a:srgbClr val="FFFF00"/>
                </a:solidFill>
              </a:rPr>
              <a:t>NUTRITION: </a:t>
            </a:r>
            <a:r>
              <a:rPr lang="en-US" altLang="en-US" sz="2400" dirty="0"/>
              <a:t>All living things need to get nutrients, living things do this in many different ways.  The fish will get its nutrients from the food that it eats.  It will then use these nutrients to support life </a:t>
            </a:r>
            <a:r>
              <a:rPr lang="en-US" altLang="en-US" sz="2400" dirty="0" smtClean="0"/>
              <a:t>processes</a:t>
            </a:r>
            <a:endParaRPr lang="en-US" altLang="en-US" sz="2400" dirty="0"/>
          </a:p>
          <a:p>
            <a:pPr eaLnBrk="1" hangingPunct="1">
              <a:spcBef>
                <a:spcPct val="0"/>
              </a:spcBef>
              <a:buFontTx/>
              <a:buNone/>
            </a:pPr>
            <a:endParaRPr lang="en-US" altLang="en-US" sz="2400" dirty="0"/>
          </a:p>
        </p:txBody>
      </p:sp>
      <p:pic>
        <p:nvPicPr>
          <p:cNvPr id="16388"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4326" y="1406525"/>
            <a:ext cx="40735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arthworm-151033_6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050" y="2003425"/>
            <a:ext cx="1658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a:spLocks noChangeArrowheads="1"/>
          </p:cNvSpPr>
          <p:nvPr/>
        </p:nvSpPr>
        <p:spPr bwMode="auto">
          <a:xfrm>
            <a:off x="7502526" y="477838"/>
            <a:ext cx="2970213" cy="1300162"/>
          </a:xfrm>
          <a:prstGeom prst="cloudCallout">
            <a:avLst>
              <a:gd name="adj1" fmla="val -62940"/>
              <a:gd name="adj2" fmla="val 54991"/>
            </a:avLst>
          </a:prstGeom>
          <a:solidFill>
            <a:srgbClr val="FFFF00"/>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dirty="0" err="1">
                <a:solidFill>
                  <a:srgbClr val="000000"/>
                </a:solidFill>
              </a:rPr>
              <a:t>Mmm</a:t>
            </a:r>
            <a:r>
              <a:rPr lang="en-US" dirty="0">
                <a:solidFill>
                  <a:srgbClr val="000000"/>
                </a:solidFill>
              </a:rPr>
              <a:t>.. That worm looks nutritious</a:t>
            </a:r>
          </a:p>
        </p:txBody>
      </p:sp>
    </p:spTree>
    <p:extLst>
      <p:ext uri="{BB962C8B-B14F-4D97-AF65-F5344CB8AC3E}">
        <p14:creationId xmlns:p14="http://schemas.microsoft.com/office/powerpoint/2010/main" val="236424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if each of the following describes a living or nonliving </a:t>
            </a:r>
            <a:r>
              <a:rPr lang="en-US" dirty="0" smtClean="0"/>
              <a:t>thing:</a:t>
            </a:r>
            <a:endParaRPr lang="en-US" dirty="0"/>
          </a:p>
        </p:txBody>
      </p:sp>
      <p:sp>
        <p:nvSpPr>
          <p:cNvPr id="3" name="Content Placeholder 2"/>
          <p:cNvSpPr>
            <a:spLocks noGrp="1"/>
          </p:cNvSpPr>
          <p:nvPr>
            <p:ph sz="half" idx="1"/>
          </p:nvPr>
        </p:nvSpPr>
        <p:spPr>
          <a:xfrm>
            <a:off x="810000" y="2496607"/>
            <a:ext cx="5185873" cy="3638763"/>
          </a:xfrm>
        </p:spPr>
        <p:txBody>
          <a:bodyPr/>
          <a:lstStyle/>
          <a:p>
            <a:r>
              <a:rPr lang="en-US" sz="2800" dirty="0"/>
              <a:t>Rust eating a hole in a metal bucket</a:t>
            </a:r>
          </a:p>
          <a:p>
            <a:r>
              <a:rPr lang="en-US" sz="2800" dirty="0"/>
              <a:t>An apple on a tree</a:t>
            </a:r>
          </a:p>
          <a:p>
            <a:r>
              <a:rPr lang="en-US" sz="2800" dirty="0"/>
              <a:t>Bacteria</a:t>
            </a:r>
          </a:p>
          <a:p>
            <a:r>
              <a:rPr lang="en-US" sz="2800" dirty="0"/>
              <a:t>Lightning</a:t>
            </a:r>
          </a:p>
          <a:p>
            <a:r>
              <a:rPr lang="en-US" sz="2800" dirty="0"/>
              <a:t>A dinosaur fossil</a:t>
            </a:r>
          </a:p>
          <a:p>
            <a:pPr marL="0" indent="0">
              <a:buNone/>
            </a:pPr>
            <a:endParaRPr lang="en-US" dirty="0"/>
          </a:p>
        </p:txBody>
      </p:sp>
      <p:sp>
        <p:nvSpPr>
          <p:cNvPr id="4" name="Content Placeholder 3"/>
          <p:cNvSpPr>
            <a:spLocks noGrp="1"/>
          </p:cNvSpPr>
          <p:nvPr>
            <p:ph sz="half" idx="2"/>
          </p:nvPr>
        </p:nvSpPr>
        <p:spPr>
          <a:xfrm>
            <a:off x="6187415" y="2496607"/>
            <a:ext cx="5194583" cy="3638764"/>
          </a:xfrm>
        </p:spPr>
        <p:txBody>
          <a:bodyPr/>
          <a:lstStyle/>
          <a:p>
            <a:r>
              <a:rPr lang="en-US" sz="2800" dirty="0"/>
              <a:t>A wasp</a:t>
            </a:r>
          </a:p>
          <a:p>
            <a:r>
              <a:rPr lang="en-US" sz="2800" dirty="0"/>
              <a:t>A rock</a:t>
            </a:r>
          </a:p>
          <a:p>
            <a:r>
              <a:rPr lang="en-US" sz="2800" dirty="0"/>
              <a:t>Water</a:t>
            </a:r>
          </a:p>
          <a:p>
            <a:r>
              <a:rPr lang="en-US" sz="2800" dirty="0"/>
              <a:t>Fungus</a:t>
            </a:r>
          </a:p>
          <a:p>
            <a:r>
              <a:rPr lang="en-US" sz="2800" dirty="0"/>
              <a:t>Gases </a:t>
            </a:r>
          </a:p>
          <a:p>
            <a:endParaRPr lang="en-US" dirty="0"/>
          </a:p>
        </p:txBody>
      </p:sp>
    </p:spTree>
    <p:extLst>
      <p:ext uri="{BB962C8B-B14F-4D97-AF65-F5344CB8AC3E}">
        <p14:creationId xmlns:p14="http://schemas.microsoft.com/office/powerpoint/2010/main" val="2881643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Living vs. Non-Living</a:t>
            </a:r>
            <a:endParaRPr lang="en-US" dirty="0"/>
          </a:p>
        </p:txBody>
      </p:sp>
      <p:sp>
        <p:nvSpPr>
          <p:cNvPr id="6" name="Text Placeholder 5"/>
          <p:cNvSpPr>
            <a:spLocks noGrp="1"/>
          </p:cNvSpPr>
          <p:nvPr>
            <p:ph type="body" idx="1"/>
          </p:nvPr>
        </p:nvSpPr>
        <p:spPr/>
        <p:txBody>
          <a:bodyPr/>
          <a:lstStyle/>
          <a:p>
            <a:r>
              <a:rPr lang="en-US" sz="3200" b="1" u="sng" dirty="0" smtClean="0">
                <a:solidFill>
                  <a:schemeClr val="accent1"/>
                </a:solidFill>
              </a:rPr>
              <a:t>Living</a:t>
            </a:r>
            <a:endParaRPr lang="en-US" sz="3200" b="1" u="sng" dirty="0">
              <a:solidFill>
                <a:schemeClr val="accent1"/>
              </a:solidFill>
            </a:endParaRPr>
          </a:p>
        </p:txBody>
      </p:sp>
      <p:sp>
        <p:nvSpPr>
          <p:cNvPr id="7" name="Content Placeholder 6"/>
          <p:cNvSpPr>
            <a:spLocks noGrp="1"/>
          </p:cNvSpPr>
          <p:nvPr>
            <p:ph sz="half" idx="2"/>
          </p:nvPr>
        </p:nvSpPr>
        <p:spPr/>
        <p:txBody>
          <a:bodyPr>
            <a:normAutofit/>
          </a:bodyPr>
          <a:lstStyle/>
          <a:p>
            <a:r>
              <a:rPr lang="en-US" sz="3600" b="1" dirty="0" smtClean="0">
                <a:solidFill>
                  <a:srgbClr val="FFFF00"/>
                </a:solidFill>
              </a:rPr>
              <a:t>An apple on a tree</a:t>
            </a:r>
          </a:p>
          <a:p>
            <a:r>
              <a:rPr lang="en-US" sz="3600" b="1" dirty="0" smtClean="0">
                <a:solidFill>
                  <a:srgbClr val="FFFF00"/>
                </a:solidFill>
              </a:rPr>
              <a:t>Bacteria</a:t>
            </a:r>
          </a:p>
          <a:p>
            <a:r>
              <a:rPr lang="en-US" sz="3600" b="1" dirty="0" smtClean="0">
                <a:solidFill>
                  <a:srgbClr val="FFFF00"/>
                </a:solidFill>
              </a:rPr>
              <a:t>A wasp</a:t>
            </a:r>
          </a:p>
          <a:p>
            <a:r>
              <a:rPr lang="en-US" sz="3600" b="1" dirty="0" smtClean="0">
                <a:solidFill>
                  <a:srgbClr val="FFFF00"/>
                </a:solidFill>
              </a:rPr>
              <a:t>Fungus </a:t>
            </a:r>
            <a:endParaRPr lang="en-US" sz="3600" b="1" dirty="0">
              <a:solidFill>
                <a:srgbClr val="FFFF00"/>
              </a:solidFill>
            </a:endParaRPr>
          </a:p>
        </p:txBody>
      </p:sp>
      <p:sp>
        <p:nvSpPr>
          <p:cNvPr id="8" name="Text Placeholder 7"/>
          <p:cNvSpPr>
            <a:spLocks noGrp="1"/>
          </p:cNvSpPr>
          <p:nvPr>
            <p:ph type="body" sz="quarter" idx="3"/>
          </p:nvPr>
        </p:nvSpPr>
        <p:spPr/>
        <p:txBody>
          <a:bodyPr/>
          <a:lstStyle/>
          <a:p>
            <a:r>
              <a:rPr lang="en-US" sz="3200" b="1" u="sng" dirty="0" smtClean="0">
                <a:solidFill>
                  <a:schemeClr val="accent1"/>
                </a:solidFill>
              </a:rPr>
              <a:t>Non-Living</a:t>
            </a:r>
            <a:endParaRPr lang="en-US" sz="3200" b="1" u="sng" dirty="0">
              <a:solidFill>
                <a:schemeClr val="accent1"/>
              </a:solidFill>
            </a:endParaRPr>
          </a:p>
        </p:txBody>
      </p:sp>
      <p:sp>
        <p:nvSpPr>
          <p:cNvPr id="9" name="Content Placeholder 8"/>
          <p:cNvSpPr>
            <a:spLocks noGrp="1"/>
          </p:cNvSpPr>
          <p:nvPr>
            <p:ph sz="quarter" idx="4"/>
          </p:nvPr>
        </p:nvSpPr>
        <p:spPr>
          <a:xfrm>
            <a:off x="6187415" y="2751138"/>
            <a:ext cx="5194583" cy="3466782"/>
          </a:xfrm>
        </p:spPr>
        <p:txBody>
          <a:bodyPr>
            <a:normAutofit fontScale="92500" lnSpcReduction="10000"/>
          </a:bodyPr>
          <a:lstStyle/>
          <a:p>
            <a:r>
              <a:rPr lang="en-US" sz="3000" b="1" dirty="0" smtClean="0">
                <a:solidFill>
                  <a:srgbClr val="FFFF00"/>
                </a:solidFill>
              </a:rPr>
              <a:t>Rust eating a metal bucket</a:t>
            </a:r>
          </a:p>
          <a:p>
            <a:r>
              <a:rPr lang="en-US" sz="3000" b="1" dirty="0" smtClean="0">
                <a:solidFill>
                  <a:srgbClr val="FFFF00"/>
                </a:solidFill>
              </a:rPr>
              <a:t>Lightning</a:t>
            </a:r>
          </a:p>
          <a:p>
            <a:r>
              <a:rPr lang="en-US" sz="3000" b="1" dirty="0" smtClean="0">
                <a:solidFill>
                  <a:srgbClr val="FFFF00"/>
                </a:solidFill>
              </a:rPr>
              <a:t>A dinosaur fossil</a:t>
            </a:r>
          </a:p>
          <a:p>
            <a:r>
              <a:rPr lang="en-US" sz="3000" b="1" dirty="0" smtClean="0">
                <a:solidFill>
                  <a:srgbClr val="FFFF00"/>
                </a:solidFill>
              </a:rPr>
              <a:t>A rock</a:t>
            </a:r>
          </a:p>
          <a:p>
            <a:r>
              <a:rPr lang="en-US" sz="3000" b="1" dirty="0" smtClean="0">
                <a:solidFill>
                  <a:srgbClr val="FFFF00"/>
                </a:solidFill>
              </a:rPr>
              <a:t>Water </a:t>
            </a:r>
          </a:p>
          <a:p>
            <a:r>
              <a:rPr lang="en-US" sz="3000" b="1" dirty="0" smtClean="0">
                <a:solidFill>
                  <a:srgbClr val="FFFF00"/>
                </a:solidFill>
              </a:rPr>
              <a:t>Gases</a:t>
            </a:r>
          </a:p>
          <a:p>
            <a:endParaRPr lang="en-US" dirty="0">
              <a:solidFill>
                <a:srgbClr val="FFFF00"/>
              </a:solidFill>
            </a:endParaRPr>
          </a:p>
        </p:txBody>
      </p:sp>
    </p:spTree>
    <p:extLst>
      <p:ext uri="{BB962C8B-B14F-4D97-AF65-F5344CB8AC3E}">
        <p14:creationId xmlns:p14="http://schemas.microsoft.com/office/powerpoint/2010/main" val="179290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living or non-living?</a:t>
            </a:r>
            <a:endParaRPr lang="en-US" dirty="0"/>
          </a:p>
        </p:txBody>
      </p:sp>
      <p:sp>
        <p:nvSpPr>
          <p:cNvPr id="5" name="Content Placeholder 4"/>
          <p:cNvSpPr>
            <a:spLocks noGrp="1"/>
          </p:cNvSpPr>
          <p:nvPr>
            <p:ph idx="1"/>
          </p:nvPr>
        </p:nvSpPr>
        <p:spPr/>
        <p:txBody>
          <a:bodyPr>
            <a:normAutofit/>
          </a:bodyPr>
          <a:lstStyle/>
          <a:p>
            <a:r>
              <a:rPr lang="en-US" sz="2800" dirty="0" smtClean="0"/>
              <a:t>There are things that we cannot classify as either fully living or non-living</a:t>
            </a:r>
          </a:p>
          <a:p>
            <a:r>
              <a:rPr lang="en-US" sz="2800" dirty="0" smtClean="0"/>
              <a:t>A </a:t>
            </a:r>
            <a:r>
              <a:rPr lang="en-US" sz="2800" b="1" u="sng" dirty="0" smtClean="0">
                <a:solidFill>
                  <a:srgbClr val="FFFF00"/>
                </a:solidFill>
              </a:rPr>
              <a:t>virus</a:t>
            </a:r>
            <a:r>
              <a:rPr lang="en-US" sz="2800" dirty="0" smtClean="0"/>
              <a:t> is a particle that must reproduce inside of a living cell.</a:t>
            </a:r>
          </a:p>
          <a:p>
            <a:r>
              <a:rPr lang="en-US" sz="2800" b="1" u="sng" dirty="0" smtClean="0">
                <a:solidFill>
                  <a:srgbClr val="FFFF00"/>
                </a:solidFill>
              </a:rPr>
              <a:t>Biotic</a:t>
            </a:r>
            <a:r>
              <a:rPr lang="en-US" sz="2800" dirty="0" smtClean="0"/>
              <a:t>- living</a:t>
            </a:r>
          </a:p>
          <a:p>
            <a:r>
              <a:rPr lang="en-US" sz="2800" b="1" u="sng" dirty="0" smtClean="0">
                <a:solidFill>
                  <a:srgbClr val="FFFF00"/>
                </a:solidFill>
              </a:rPr>
              <a:t>Abiotic</a:t>
            </a:r>
            <a:r>
              <a:rPr lang="en-US" sz="2800" dirty="0" smtClean="0"/>
              <a:t>- non-living</a:t>
            </a:r>
          </a:p>
        </p:txBody>
      </p:sp>
    </p:spTree>
    <p:extLst>
      <p:ext uri="{BB962C8B-B14F-4D97-AF65-F5344CB8AC3E}">
        <p14:creationId xmlns:p14="http://schemas.microsoft.com/office/powerpoint/2010/main" val="972138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 Life Processes:</a:t>
            </a:r>
            <a:endParaRPr lang="en-US" dirty="0"/>
          </a:p>
        </p:txBody>
      </p:sp>
      <p:sp>
        <p:nvSpPr>
          <p:cNvPr id="3" name="Content Placeholder 2"/>
          <p:cNvSpPr>
            <a:spLocks noGrp="1"/>
          </p:cNvSpPr>
          <p:nvPr>
            <p:ph idx="1"/>
          </p:nvPr>
        </p:nvSpPr>
        <p:spPr>
          <a:xfrm>
            <a:off x="274320" y="1874521"/>
            <a:ext cx="11727180" cy="4754880"/>
          </a:xfrm>
        </p:spPr>
        <p:txBody>
          <a:bodyPr>
            <a:noAutofit/>
          </a:bodyPr>
          <a:lstStyle/>
          <a:p>
            <a:pPr>
              <a:buFont typeface="+mj-lt"/>
              <a:buAutoNum type="arabicPeriod"/>
            </a:pPr>
            <a:r>
              <a:rPr lang="en-US" sz="2400" dirty="0" smtClean="0"/>
              <a:t>Growth- organisms increase in size and develop.</a:t>
            </a:r>
          </a:p>
          <a:p>
            <a:pPr>
              <a:buFont typeface="+mj-lt"/>
              <a:buAutoNum type="arabicPeriod"/>
            </a:pPr>
            <a:r>
              <a:rPr lang="en-US" sz="2400" dirty="0" smtClean="0"/>
              <a:t>Nutrition- eating food or water</a:t>
            </a:r>
          </a:p>
          <a:p>
            <a:pPr lvl="1"/>
            <a:r>
              <a:rPr lang="en-US" sz="2400" b="1" u="sng" dirty="0" smtClean="0">
                <a:solidFill>
                  <a:srgbClr val="FFFF00"/>
                </a:solidFill>
              </a:rPr>
              <a:t>Nutrients-</a:t>
            </a:r>
            <a:r>
              <a:rPr lang="en-US" sz="2400" dirty="0" smtClean="0"/>
              <a:t> the substances that an organism needs for energy, growth, repair, and maintenance.</a:t>
            </a:r>
          </a:p>
          <a:p>
            <a:pPr>
              <a:buFont typeface="+mj-lt"/>
              <a:buAutoNum type="arabicPeriod"/>
            </a:pPr>
            <a:r>
              <a:rPr lang="en-US" sz="2400" b="1" u="sng" dirty="0" smtClean="0">
                <a:solidFill>
                  <a:srgbClr val="FFFF00"/>
                </a:solidFill>
              </a:rPr>
              <a:t>Transport</a:t>
            </a:r>
            <a:r>
              <a:rPr lang="en-US" sz="2400" dirty="0" smtClean="0"/>
              <a:t>- movement of materials</a:t>
            </a:r>
          </a:p>
          <a:p>
            <a:pPr>
              <a:buFont typeface="+mj-lt"/>
              <a:buAutoNum type="arabicPeriod"/>
            </a:pPr>
            <a:r>
              <a:rPr lang="en-US" sz="2400" dirty="0" smtClean="0"/>
              <a:t>Respiration- makes ENERGY (ATP)</a:t>
            </a:r>
          </a:p>
          <a:p>
            <a:pPr>
              <a:buFont typeface="+mj-lt"/>
              <a:buAutoNum type="arabicPeriod"/>
            </a:pPr>
            <a:r>
              <a:rPr lang="en-US" sz="2400" b="1" u="sng" dirty="0" smtClean="0">
                <a:solidFill>
                  <a:srgbClr val="FFFF00"/>
                </a:solidFill>
              </a:rPr>
              <a:t>Synthesis</a:t>
            </a:r>
            <a:r>
              <a:rPr lang="en-US" sz="2400" dirty="0" smtClean="0"/>
              <a:t>- to make complex substances</a:t>
            </a:r>
          </a:p>
        </p:txBody>
      </p:sp>
    </p:spTree>
    <p:extLst>
      <p:ext uri="{BB962C8B-B14F-4D97-AF65-F5344CB8AC3E}">
        <p14:creationId xmlns:p14="http://schemas.microsoft.com/office/powerpoint/2010/main" val="3530437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does it mean to be alive?</a:t>
            </a:r>
            <a:br>
              <a:rPr lang="en-US" dirty="0" smtClean="0"/>
            </a:br>
            <a:r>
              <a:rPr lang="en-US" dirty="0" smtClean="0"/>
              <a:t>What characteristics do living things have?</a:t>
            </a:r>
            <a:endParaRPr lang="en-US" dirty="0"/>
          </a:p>
        </p:txBody>
      </p:sp>
    </p:spTree>
    <p:extLst>
      <p:ext uri="{BB962C8B-B14F-4D97-AF65-F5344CB8AC3E}">
        <p14:creationId xmlns:p14="http://schemas.microsoft.com/office/powerpoint/2010/main" val="2162547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428027"/>
            <a:ext cx="10554574" cy="3636511"/>
          </a:xfrm>
        </p:spPr>
        <p:txBody>
          <a:bodyPr>
            <a:noAutofit/>
          </a:bodyPr>
          <a:lstStyle/>
          <a:p>
            <a:pPr marL="0" indent="0">
              <a:buNone/>
            </a:pPr>
            <a:r>
              <a:rPr lang="en-US" sz="2800" dirty="0" smtClean="0">
                <a:solidFill>
                  <a:schemeClr val="accent1"/>
                </a:solidFill>
              </a:rPr>
              <a:t>6. </a:t>
            </a:r>
            <a:r>
              <a:rPr lang="en-US" sz="2800" dirty="0" smtClean="0"/>
              <a:t>Excretion- </a:t>
            </a:r>
            <a:r>
              <a:rPr lang="en-US" sz="2800" dirty="0"/>
              <a:t>the removal of wastes from the organism</a:t>
            </a:r>
          </a:p>
          <a:p>
            <a:pPr marL="0" indent="0">
              <a:buNone/>
            </a:pPr>
            <a:r>
              <a:rPr lang="en-US" sz="2800" dirty="0" smtClean="0">
                <a:solidFill>
                  <a:schemeClr val="accent1"/>
                </a:solidFill>
              </a:rPr>
              <a:t>7. </a:t>
            </a:r>
            <a:r>
              <a:rPr lang="en-US" sz="2800" dirty="0" smtClean="0"/>
              <a:t>Reproduction- process by which living things multiply.</a:t>
            </a:r>
          </a:p>
          <a:p>
            <a:pPr marL="0" indent="0">
              <a:buNone/>
            </a:pPr>
            <a:r>
              <a:rPr lang="en-US" sz="2800" dirty="0" smtClean="0">
                <a:solidFill>
                  <a:schemeClr val="accent1"/>
                </a:solidFill>
              </a:rPr>
              <a:t>8. </a:t>
            </a:r>
            <a:r>
              <a:rPr lang="en-US" sz="2800" b="1" u="sng" dirty="0" smtClean="0">
                <a:solidFill>
                  <a:srgbClr val="FFFF00"/>
                </a:solidFill>
              </a:rPr>
              <a:t>Regulation-</a:t>
            </a:r>
            <a:r>
              <a:rPr lang="en-US" sz="2800" dirty="0" smtClean="0"/>
              <a:t> maintaining balance    </a:t>
            </a:r>
            <a:endParaRPr lang="en-US" sz="2800" dirty="0"/>
          </a:p>
        </p:txBody>
      </p:sp>
    </p:spTree>
    <p:extLst>
      <p:ext uri="{BB962C8B-B14F-4D97-AF65-F5344CB8AC3E}">
        <p14:creationId xmlns:p14="http://schemas.microsoft.com/office/powerpoint/2010/main" val="4188933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a:t>
            </a:r>
            <a:endParaRPr lang="en-US" dirty="0"/>
          </a:p>
        </p:txBody>
      </p:sp>
      <p:sp>
        <p:nvSpPr>
          <p:cNvPr id="3" name="Content Placeholder 2"/>
          <p:cNvSpPr>
            <a:spLocks noGrp="1"/>
          </p:cNvSpPr>
          <p:nvPr>
            <p:ph idx="1"/>
          </p:nvPr>
        </p:nvSpPr>
        <p:spPr/>
        <p:txBody>
          <a:bodyPr>
            <a:normAutofit/>
          </a:bodyPr>
          <a:lstStyle/>
          <a:p>
            <a:r>
              <a:rPr lang="en-US" sz="2800" b="1" u="sng" dirty="0" smtClean="0">
                <a:solidFill>
                  <a:srgbClr val="FFFF00"/>
                </a:solidFill>
              </a:rPr>
              <a:t>Metabolism</a:t>
            </a:r>
            <a:r>
              <a:rPr lang="en-US" sz="2800" dirty="0" smtClean="0"/>
              <a:t>- all the life processes</a:t>
            </a:r>
          </a:p>
          <a:p>
            <a:r>
              <a:rPr lang="en-US" sz="2800" b="1" u="sng" dirty="0" smtClean="0">
                <a:solidFill>
                  <a:srgbClr val="FFFF00"/>
                </a:solidFill>
              </a:rPr>
              <a:t>Homeostasis</a:t>
            </a:r>
            <a:r>
              <a:rPr lang="en-US" sz="2800" dirty="0" smtClean="0"/>
              <a:t>- to maintain a stable internal environment</a:t>
            </a:r>
          </a:p>
          <a:p>
            <a:pPr lvl="1"/>
            <a:r>
              <a:rPr lang="en-US" sz="2600" dirty="0" smtClean="0"/>
              <a:t>If homeostasis is not maintained the organism will die.</a:t>
            </a:r>
            <a:endParaRPr lang="en-US" sz="2600" dirty="0"/>
          </a:p>
        </p:txBody>
      </p:sp>
    </p:spTree>
    <p:extLst>
      <p:ext uri="{BB962C8B-B14F-4D97-AF65-F5344CB8AC3E}">
        <p14:creationId xmlns:p14="http://schemas.microsoft.com/office/powerpoint/2010/main" val="201323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BIOLOGY?</a:t>
            </a:r>
            <a:endParaRPr lang="en-US" dirty="0"/>
          </a:p>
        </p:txBody>
      </p:sp>
      <p:sp>
        <p:nvSpPr>
          <p:cNvPr id="3" name="Content Placeholder 2"/>
          <p:cNvSpPr>
            <a:spLocks noGrp="1"/>
          </p:cNvSpPr>
          <p:nvPr>
            <p:ph idx="1"/>
          </p:nvPr>
        </p:nvSpPr>
        <p:spPr/>
        <p:txBody>
          <a:bodyPr>
            <a:normAutofit/>
          </a:bodyPr>
          <a:lstStyle/>
          <a:p>
            <a:r>
              <a:rPr lang="en-US" sz="3200" b="1" u="sng" dirty="0" smtClean="0">
                <a:solidFill>
                  <a:srgbClr val="FFFF00"/>
                </a:solidFill>
              </a:rPr>
              <a:t>Bio-</a:t>
            </a:r>
            <a:r>
              <a:rPr lang="en-US" sz="3200" dirty="0" smtClean="0"/>
              <a:t> means life</a:t>
            </a:r>
          </a:p>
          <a:p>
            <a:r>
              <a:rPr lang="en-US" sz="3200" b="1" u="sng" dirty="0" smtClean="0">
                <a:solidFill>
                  <a:srgbClr val="FFFF00"/>
                </a:solidFill>
              </a:rPr>
              <a:t>-ology </a:t>
            </a:r>
            <a:r>
              <a:rPr lang="en-US" sz="3200" dirty="0" smtClean="0"/>
              <a:t>means the study of</a:t>
            </a:r>
          </a:p>
          <a:p>
            <a:r>
              <a:rPr lang="en-US" sz="3200" dirty="0" smtClean="0"/>
              <a:t>Biology is the </a:t>
            </a:r>
            <a:r>
              <a:rPr lang="en-US" sz="3200" b="1" u="sng" dirty="0" smtClean="0">
                <a:solidFill>
                  <a:srgbClr val="FFFF00"/>
                </a:solidFill>
              </a:rPr>
              <a:t>study of life</a:t>
            </a:r>
            <a:r>
              <a:rPr lang="en-US" sz="3200" dirty="0" smtClean="0"/>
              <a:t>.</a:t>
            </a:r>
            <a:endParaRPr lang="en-US" sz="3200" dirty="0"/>
          </a:p>
        </p:txBody>
      </p:sp>
    </p:spTree>
    <p:extLst>
      <p:ext uri="{BB962C8B-B14F-4D97-AF65-F5344CB8AC3E}">
        <p14:creationId xmlns:p14="http://schemas.microsoft.com/office/powerpoint/2010/main" val="84494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study Biology?</a:t>
            </a:r>
            <a:endParaRPr lang="en-US" dirty="0"/>
          </a:p>
        </p:txBody>
      </p:sp>
      <p:sp>
        <p:nvSpPr>
          <p:cNvPr id="3" name="Content Placeholder 2"/>
          <p:cNvSpPr>
            <a:spLocks noGrp="1"/>
          </p:cNvSpPr>
          <p:nvPr>
            <p:ph idx="1"/>
          </p:nvPr>
        </p:nvSpPr>
        <p:spPr/>
        <p:txBody>
          <a:bodyPr>
            <a:normAutofit/>
          </a:bodyPr>
          <a:lstStyle/>
          <a:p>
            <a:r>
              <a:rPr lang="en-US" sz="2800" dirty="0" smtClean="0"/>
              <a:t>It can help us understand </a:t>
            </a:r>
            <a:r>
              <a:rPr lang="en-US" sz="2800" b="1" u="sng" dirty="0" smtClean="0">
                <a:solidFill>
                  <a:srgbClr val="FFFF00"/>
                </a:solidFill>
              </a:rPr>
              <a:t>where humans came from</a:t>
            </a:r>
          </a:p>
          <a:p>
            <a:r>
              <a:rPr lang="en-US" sz="2800" dirty="0" smtClean="0"/>
              <a:t>It can help us understand </a:t>
            </a:r>
            <a:r>
              <a:rPr lang="en-US" sz="2800" b="1" u="sng" dirty="0" smtClean="0">
                <a:solidFill>
                  <a:srgbClr val="FFFF00"/>
                </a:solidFill>
              </a:rPr>
              <a:t>where humans are going</a:t>
            </a:r>
          </a:p>
          <a:p>
            <a:r>
              <a:rPr lang="en-US" sz="2800" dirty="0" smtClean="0"/>
              <a:t>To understand our </a:t>
            </a:r>
            <a:r>
              <a:rPr lang="en-US" sz="2800" b="1" u="sng" dirty="0" smtClean="0">
                <a:solidFill>
                  <a:srgbClr val="FFFF00"/>
                </a:solidFill>
              </a:rPr>
              <a:t>own bodies</a:t>
            </a:r>
          </a:p>
          <a:p>
            <a:r>
              <a:rPr lang="en-US" sz="2800" dirty="0" smtClean="0"/>
              <a:t>To better understand the </a:t>
            </a:r>
            <a:r>
              <a:rPr lang="en-US" sz="2800" b="1" u="sng" dirty="0" smtClean="0">
                <a:solidFill>
                  <a:srgbClr val="FFFF00"/>
                </a:solidFill>
              </a:rPr>
              <a:t>world we live in</a:t>
            </a:r>
            <a:endParaRPr lang="en-US" sz="2800" b="1" u="sng" dirty="0">
              <a:solidFill>
                <a:srgbClr val="FFFF00"/>
              </a:solidFill>
            </a:endParaRPr>
          </a:p>
        </p:txBody>
      </p:sp>
    </p:spTree>
    <p:extLst>
      <p:ext uri="{BB962C8B-B14F-4D97-AF65-F5344CB8AC3E}">
        <p14:creationId xmlns:p14="http://schemas.microsoft.com/office/powerpoint/2010/main" val="1665365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 from studying Biology?</a:t>
            </a:r>
            <a:endParaRPr lang="en-US" dirty="0"/>
          </a:p>
        </p:txBody>
      </p:sp>
      <p:sp>
        <p:nvSpPr>
          <p:cNvPr id="3" name="Content Placeholder 2"/>
          <p:cNvSpPr>
            <a:spLocks noGrp="1"/>
          </p:cNvSpPr>
          <p:nvPr>
            <p:ph idx="1"/>
          </p:nvPr>
        </p:nvSpPr>
        <p:spPr/>
        <p:txBody>
          <a:bodyPr>
            <a:normAutofit/>
          </a:bodyPr>
          <a:lstStyle/>
          <a:p>
            <a:r>
              <a:rPr lang="en-US" sz="2800" dirty="0" smtClean="0"/>
              <a:t>Learned how </a:t>
            </a:r>
            <a:r>
              <a:rPr lang="en-US" sz="2800" b="1" u="sng" dirty="0" smtClean="0">
                <a:solidFill>
                  <a:srgbClr val="FFFF00"/>
                </a:solidFill>
              </a:rPr>
              <a:t>organisms get diseases </a:t>
            </a:r>
            <a:r>
              <a:rPr lang="en-US" sz="2800" dirty="0" smtClean="0"/>
              <a:t>and how to </a:t>
            </a:r>
            <a:r>
              <a:rPr lang="en-US" sz="2800" b="1" u="sng" dirty="0" smtClean="0">
                <a:solidFill>
                  <a:srgbClr val="FFFF00"/>
                </a:solidFill>
              </a:rPr>
              <a:t>cure</a:t>
            </a:r>
            <a:r>
              <a:rPr lang="en-US" sz="2800" dirty="0" smtClean="0"/>
              <a:t> them</a:t>
            </a:r>
          </a:p>
          <a:p>
            <a:r>
              <a:rPr lang="en-US" sz="2800" dirty="0" smtClean="0"/>
              <a:t>Learned why our </a:t>
            </a:r>
            <a:r>
              <a:rPr lang="en-US" sz="2800" b="1" u="sng" dirty="0" smtClean="0">
                <a:solidFill>
                  <a:srgbClr val="FFFF00"/>
                </a:solidFill>
              </a:rPr>
              <a:t>bodies react certain ways </a:t>
            </a:r>
            <a:r>
              <a:rPr lang="en-US" sz="2800" dirty="0" smtClean="0"/>
              <a:t>to different situations and stimuli</a:t>
            </a:r>
          </a:p>
          <a:p>
            <a:r>
              <a:rPr lang="en-US" sz="2800" dirty="0" smtClean="0"/>
              <a:t>Humans learned how </a:t>
            </a:r>
            <a:r>
              <a:rPr lang="en-US" sz="2800" b="1" u="sng" dirty="0" smtClean="0">
                <a:solidFill>
                  <a:srgbClr val="FFFF00"/>
                </a:solidFill>
              </a:rPr>
              <a:t>every organism is important </a:t>
            </a:r>
            <a:r>
              <a:rPr lang="en-US" sz="2800" dirty="0" smtClean="0"/>
              <a:t>to the world we live in</a:t>
            </a:r>
            <a:endParaRPr lang="en-US" sz="2800" dirty="0"/>
          </a:p>
        </p:txBody>
      </p:sp>
    </p:spTree>
    <p:extLst>
      <p:ext uri="{BB962C8B-B14F-4D97-AF65-F5344CB8AC3E}">
        <p14:creationId xmlns:p14="http://schemas.microsoft.com/office/powerpoint/2010/main" val="205536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say something this alive, what does it really mean?</a:t>
            </a:r>
            <a:endParaRPr lang="en-US" dirty="0"/>
          </a:p>
        </p:txBody>
      </p:sp>
      <p:sp>
        <p:nvSpPr>
          <p:cNvPr id="3" name="Content Placeholder 2"/>
          <p:cNvSpPr>
            <a:spLocks noGrp="1"/>
          </p:cNvSpPr>
          <p:nvPr>
            <p:ph idx="1"/>
          </p:nvPr>
        </p:nvSpPr>
        <p:spPr>
          <a:xfrm>
            <a:off x="818712" y="2473747"/>
            <a:ext cx="10554574" cy="3636511"/>
          </a:xfrm>
        </p:spPr>
        <p:txBody>
          <a:bodyPr>
            <a:noAutofit/>
          </a:bodyPr>
          <a:lstStyle/>
          <a:p>
            <a:r>
              <a:rPr lang="en-US" sz="2800" b="1" u="sng" dirty="0" smtClean="0">
                <a:solidFill>
                  <a:srgbClr val="FFFF00"/>
                </a:solidFill>
              </a:rPr>
              <a:t>Organism</a:t>
            </a:r>
            <a:r>
              <a:rPr lang="en-US" sz="2800" dirty="0" smtClean="0"/>
              <a:t>- a living thing</a:t>
            </a:r>
          </a:p>
          <a:p>
            <a:r>
              <a:rPr lang="en-US" sz="2800" dirty="0" smtClean="0"/>
              <a:t>There are several characteristics of living things:</a:t>
            </a:r>
          </a:p>
          <a:p>
            <a:pPr lvl="1"/>
            <a:r>
              <a:rPr lang="en-US" sz="2800" dirty="0" smtClean="0"/>
              <a:t>Living things are made up of 1 or more </a:t>
            </a:r>
            <a:r>
              <a:rPr lang="en-US" sz="2800" b="1" dirty="0" smtClean="0"/>
              <a:t>cells.</a:t>
            </a:r>
          </a:p>
          <a:p>
            <a:pPr lvl="2"/>
            <a:r>
              <a:rPr lang="en-US" sz="2800" b="1" u="sng" dirty="0" smtClean="0">
                <a:solidFill>
                  <a:srgbClr val="FFFF00"/>
                </a:solidFill>
              </a:rPr>
              <a:t>Cells</a:t>
            </a:r>
            <a:r>
              <a:rPr lang="en-US" sz="2800" dirty="0" smtClean="0"/>
              <a:t>- the smallest unit of life</a:t>
            </a:r>
          </a:p>
        </p:txBody>
      </p:sp>
    </p:spTree>
    <p:extLst>
      <p:ext uri="{BB962C8B-B14F-4D97-AF65-F5344CB8AC3E}">
        <p14:creationId xmlns:p14="http://schemas.microsoft.com/office/powerpoint/2010/main" val="118439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1455738" y="152114"/>
            <a:ext cx="88042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dirty="0"/>
          </a:p>
          <a:p>
            <a:pPr eaLnBrk="1" hangingPunct="1">
              <a:spcBef>
                <a:spcPct val="0"/>
              </a:spcBef>
              <a:buFontTx/>
              <a:buNone/>
            </a:pPr>
            <a:r>
              <a:rPr lang="en-US" altLang="en-US" b="1" dirty="0"/>
              <a:t>There are 7 easily observable characteristics that all living things </a:t>
            </a:r>
            <a:r>
              <a:rPr lang="en-US" altLang="en-US" b="1" dirty="0" smtClean="0"/>
              <a:t>do</a:t>
            </a:r>
            <a:r>
              <a:rPr lang="en-US" altLang="en-US" b="1" dirty="0"/>
              <a:t>:</a:t>
            </a:r>
          </a:p>
          <a:p>
            <a:pPr eaLnBrk="1" hangingPunct="1">
              <a:spcBef>
                <a:spcPct val="0"/>
              </a:spcBef>
              <a:buFontTx/>
              <a:buNone/>
            </a:pPr>
            <a:endParaRPr lang="en-US" altLang="en-US" sz="1300" b="1" dirty="0"/>
          </a:p>
        </p:txBody>
      </p:sp>
      <p:sp>
        <p:nvSpPr>
          <p:cNvPr id="2" name="TextBox 1"/>
          <p:cNvSpPr txBox="1">
            <a:spLocks noChangeArrowheads="1"/>
          </p:cNvSpPr>
          <p:nvPr/>
        </p:nvSpPr>
        <p:spPr bwMode="auto">
          <a:xfrm>
            <a:off x="2271714" y="2389031"/>
            <a:ext cx="173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MOVEMENT</a:t>
            </a:r>
          </a:p>
        </p:txBody>
      </p:sp>
      <p:sp>
        <p:nvSpPr>
          <p:cNvPr id="3" name="TextBox 2"/>
          <p:cNvSpPr txBox="1">
            <a:spLocks noChangeArrowheads="1"/>
          </p:cNvSpPr>
          <p:nvPr/>
        </p:nvSpPr>
        <p:spPr bwMode="auto">
          <a:xfrm>
            <a:off x="2142625" y="3806032"/>
            <a:ext cx="1262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RESPIRE </a:t>
            </a:r>
          </a:p>
        </p:txBody>
      </p:sp>
      <p:sp>
        <p:nvSpPr>
          <p:cNvPr id="4" name="TextBox 3"/>
          <p:cNvSpPr txBox="1">
            <a:spLocks noChangeArrowheads="1"/>
          </p:cNvSpPr>
          <p:nvPr/>
        </p:nvSpPr>
        <p:spPr bwMode="auto">
          <a:xfrm>
            <a:off x="3668235" y="5160963"/>
            <a:ext cx="96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SENSE</a:t>
            </a:r>
          </a:p>
        </p:txBody>
      </p:sp>
      <p:sp>
        <p:nvSpPr>
          <p:cNvPr id="5" name="TextBox 4"/>
          <p:cNvSpPr txBox="1">
            <a:spLocks noChangeArrowheads="1"/>
          </p:cNvSpPr>
          <p:nvPr/>
        </p:nvSpPr>
        <p:spPr bwMode="auto">
          <a:xfrm>
            <a:off x="6901179" y="5023838"/>
            <a:ext cx="102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GROW</a:t>
            </a:r>
          </a:p>
        </p:txBody>
      </p:sp>
      <p:sp>
        <p:nvSpPr>
          <p:cNvPr id="6" name="TextBox 5"/>
          <p:cNvSpPr txBox="1">
            <a:spLocks noChangeArrowheads="1"/>
          </p:cNvSpPr>
          <p:nvPr/>
        </p:nvSpPr>
        <p:spPr bwMode="auto">
          <a:xfrm>
            <a:off x="7761292" y="3715456"/>
            <a:ext cx="2212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REPRODUCTION</a:t>
            </a:r>
          </a:p>
        </p:txBody>
      </p:sp>
      <p:sp>
        <p:nvSpPr>
          <p:cNvPr id="7" name="TextBox 6"/>
          <p:cNvSpPr txBox="1">
            <a:spLocks noChangeArrowheads="1"/>
          </p:cNvSpPr>
          <p:nvPr/>
        </p:nvSpPr>
        <p:spPr bwMode="auto">
          <a:xfrm>
            <a:off x="8034347" y="2449635"/>
            <a:ext cx="1666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EXCRETION </a:t>
            </a:r>
          </a:p>
        </p:txBody>
      </p:sp>
      <p:sp>
        <p:nvSpPr>
          <p:cNvPr id="8" name="TextBox 7"/>
          <p:cNvSpPr txBox="1">
            <a:spLocks noChangeArrowheads="1"/>
          </p:cNvSpPr>
          <p:nvPr/>
        </p:nvSpPr>
        <p:spPr bwMode="auto">
          <a:xfrm>
            <a:off x="5055393" y="2085339"/>
            <a:ext cx="160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t>NUTRITION</a:t>
            </a:r>
          </a:p>
        </p:txBody>
      </p:sp>
      <p:pic>
        <p:nvPicPr>
          <p:cNvPr id="8204"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7742" y="2728913"/>
            <a:ext cx="439737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244960" y="5840742"/>
            <a:ext cx="11695968" cy="749873"/>
          </a:xfrm>
          <a:prstGeom prst="rect">
            <a:avLst/>
          </a:prstGeom>
        </p:spPr>
      </p:pic>
    </p:spTree>
    <p:extLst>
      <p:ext uri="{BB962C8B-B14F-4D97-AF65-F5344CB8AC3E}">
        <p14:creationId xmlns:p14="http://schemas.microsoft.com/office/powerpoint/2010/main" val="151178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1382079" y="328614"/>
            <a:ext cx="8804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300" dirty="0"/>
          </a:p>
          <a:p>
            <a:pPr eaLnBrk="1" hangingPunct="1">
              <a:spcBef>
                <a:spcPct val="0"/>
              </a:spcBef>
              <a:buFontTx/>
              <a:buNone/>
            </a:pPr>
            <a:r>
              <a:rPr lang="en-US" altLang="en-US" b="1" dirty="0"/>
              <a:t>These 7 observable characteristics can be remembered using the mnemonic </a:t>
            </a:r>
            <a:r>
              <a:rPr lang="en-US" altLang="en-US" b="1" dirty="0">
                <a:solidFill>
                  <a:srgbClr val="FFFF00"/>
                </a:solidFill>
              </a:rPr>
              <a:t>MRS GREN</a:t>
            </a:r>
          </a:p>
          <a:p>
            <a:pPr eaLnBrk="1" hangingPunct="1">
              <a:spcBef>
                <a:spcPct val="0"/>
              </a:spcBef>
              <a:buFontTx/>
              <a:buNone/>
            </a:pPr>
            <a:endParaRPr lang="en-US" altLang="en-US" sz="1300" b="1" dirty="0"/>
          </a:p>
        </p:txBody>
      </p:sp>
      <p:pic>
        <p:nvPicPr>
          <p:cNvPr id="13" name="Picture 2" descr="spinster-156097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3288" y="2279651"/>
            <a:ext cx="30861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ular Callout 13"/>
          <p:cNvSpPr>
            <a:spLocks noChangeArrowheads="1"/>
          </p:cNvSpPr>
          <p:nvPr/>
        </p:nvSpPr>
        <p:spPr bwMode="auto">
          <a:xfrm>
            <a:off x="2155826" y="2771776"/>
            <a:ext cx="2282825" cy="1241425"/>
          </a:xfrm>
          <a:prstGeom prst="wedgeRoundRectCallout">
            <a:avLst>
              <a:gd name="adj1" fmla="val 64662"/>
              <a:gd name="adj2" fmla="val 25852"/>
              <a:gd name="adj3" fmla="val 16667"/>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400">
              <a:solidFill>
                <a:schemeClr val="lt1"/>
              </a:solidFill>
            </a:endParaRPr>
          </a:p>
        </p:txBody>
      </p:sp>
      <p:sp>
        <p:nvSpPr>
          <p:cNvPr id="15" name="TextBox 7"/>
          <p:cNvSpPr txBox="1">
            <a:spLocks noChangeArrowheads="1"/>
          </p:cNvSpPr>
          <p:nvPr/>
        </p:nvSpPr>
        <p:spPr bwMode="auto">
          <a:xfrm>
            <a:off x="2155826" y="2978150"/>
            <a:ext cx="2282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solidFill>
                  <a:schemeClr val="bg1"/>
                </a:solidFill>
              </a:rPr>
              <a:t>Hi, my name is MRS GREN</a:t>
            </a:r>
          </a:p>
        </p:txBody>
      </p:sp>
      <p:sp>
        <p:nvSpPr>
          <p:cNvPr id="16" name="TextBox 9"/>
          <p:cNvSpPr txBox="1">
            <a:spLocks noChangeArrowheads="1"/>
          </p:cNvSpPr>
          <p:nvPr/>
        </p:nvSpPr>
        <p:spPr bwMode="auto">
          <a:xfrm>
            <a:off x="8426451" y="2700338"/>
            <a:ext cx="20605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M ovement</a:t>
            </a:r>
          </a:p>
          <a:p>
            <a:pPr eaLnBrk="1" hangingPunct="1">
              <a:spcBef>
                <a:spcPct val="0"/>
              </a:spcBef>
              <a:buFontTx/>
              <a:buNone/>
            </a:pPr>
            <a:r>
              <a:rPr lang="en-US" altLang="en-US" sz="2400" b="1"/>
              <a:t>R  espire</a:t>
            </a:r>
          </a:p>
          <a:p>
            <a:pPr eaLnBrk="1" hangingPunct="1">
              <a:spcBef>
                <a:spcPct val="0"/>
              </a:spcBef>
              <a:buFontTx/>
              <a:buNone/>
            </a:pPr>
            <a:r>
              <a:rPr lang="en-US" altLang="en-US" sz="2400" b="1"/>
              <a:t>S  ense</a:t>
            </a:r>
          </a:p>
          <a:p>
            <a:pPr eaLnBrk="1" hangingPunct="1">
              <a:spcBef>
                <a:spcPct val="0"/>
              </a:spcBef>
              <a:buFontTx/>
              <a:buNone/>
            </a:pPr>
            <a:endParaRPr lang="en-US" altLang="en-US" sz="2400" b="1"/>
          </a:p>
          <a:p>
            <a:pPr eaLnBrk="1" hangingPunct="1">
              <a:spcBef>
                <a:spcPct val="0"/>
              </a:spcBef>
              <a:buFontTx/>
              <a:buNone/>
            </a:pPr>
            <a:r>
              <a:rPr lang="en-US" altLang="en-US" sz="2400" b="1"/>
              <a:t>G  rowth</a:t>
            </a:r>
          </a:p>
          <a:p>
            <a:pPr eaLnBrk="1" hangingPunct="1">
              <a:spcBef>
                <a:spcPct val="0"/>
              </a:spcBef>
              <a:buFontTx/>
              <a:buNone/>
            </a:pPr>
            <a:r>
              <a:rPr lang="en-US" altLang="en-US" sz="2400" b="1"/>
              <a:t>R  eproduction</a:t>
            </a:r>
          </a:p>
          <a:p>
            <a:pPr eaLnBrk="1" hangingPunct="1">
              <a:spcBef>
                <a:spcPct val="0"/>
              </a:spcBef>
              <a:buFontTx/>
              <a:buNone/>
            </a:pPr>
            <a:r>
              <a:rPr lang="en-US" altLang="en-US" sz="2400" b="1"/>
              <a:t>E  xcretion</a:t>
            </a:r>
          </a:p>
          <a:p>
            <a:pPr eaLnBrk="1" hangingPunct="1">
              <a:spcBef>
                <a:spcPct val="0"/>
              </a:spcBef>
              <a:buFontTx/>
              <a:buNone/>
            </a:pPr>
            <a:r>
              <a:rPr lang="en-US" altLang="en-US" sz="2400" b="1"/>
              <a:t>N utrition</a:t>
            </a:r>
          </a:p>
        </p:txBody>
      </p:sp>
    </p:spTree>
    <p:extLst>
      <p:ext uri="{BB962C8B-B14F-4D97-AF65-F5344CB8AC3E}">
        <p14:creationId xmlns:p14="http://schemas.microsoft.com/office/powerpoint/2010/main" val="3899211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txBox="1">
            <a:spLocks noChangeArrowheads="1"/>
          </p:cNvSpPr>
          <p:nvPr/>
        </p:nvSpPr>
        <p:spPr bwMode="auto">
          <a:xfrm>
            <a:off x="1171941" y="4274820"/>
            <a:ext cx="90674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dirty="0">
                <a:solidFill>
                  <a:srgbClr val="FFFF00"/>
                </a:solidFill>
              </a:rPr>
              <a:t>MOVEMENT: </a:t>
            </a:r>
            <a:r>
              <a:rPr lang="en-US" altLang="en-US" dirty="0"/>
              <a:t>All living things move.  They respond to their environment by </a:t>
            </a:r>
            <a:r>
              <a:rPr lang="en-US" altLang="en-US" dirty="0" smtClean="0"/>
              <a:t>moving</a:t>
            </a:r>
            <a:r>
              <a:rPr lang="en-US" altLang="en-US" dirty="0"/>
              <a:t>.</a:t>
            </a:r>
            <a:r>
              <a:rPr lang="en-US" altLang="en-US" dirty="0" smtClean="0"/>
              <a:t> </a:t>
            </a:r>
            <a:r>
              <a:rPr lang="en-US" altLang="en-US" dirty="0"/>
              <a:t>F</a:t>
            </a:r>
            <a:r>
              <a:rPr lang="en-US" altLang="en-US" dirty="0" smtClean="0"/>
              <a:t>or example, </a:t>
            </a:r>
            <a:r>
              <a:rPr lang="en-US" altLang="en-US" dirty="0"/>
              <a:t>a fish would move away from a predator if it swam close by. </a:t>
            </a:r>
          </a:p>
        </p:txBody>
      </p:sp>
      <p:pic>
        <p:nvPicPr>
          <p:cNvPr id="14" name="Picture 2" descr="cartoon-47022_6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7841" y="1099477"/>
            <a:ext cx="34956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ranha-27971_6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9082">
            <a:off x="5359108" y="776488"/>
            <a:ext cx="45307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895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8.81332E-7 -2.62682E-6 L -0.18581 -0.16076 " pathEditMode="relative" ptsTypes="AA">
                                      <p:cBhvr>
                                        <p:cTn id="1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201</TotalTime>
  <Words>720</Words>
  <Application>Microsoft Office PowerPoint</Application>
  <PresentationFormat>Custom</PresentationFormat>
  <Paragraphs>102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Quotable</vt:lpstr>
      <vt:lpstr>Characteristics of Living Things </vt:lpstr>
      <vt:lpstr>What does it mean to be alive? What characteristics do living things have?</vt:lpstr>
      <vt:lpstr>What is BIOLOGY?</vt:lpstr>
      <vt:lpstr>Why is it important to study Biology?</vt:lpstr>
      <vt:lpstr>What have we learned from studying Biology?</vt:lpstr>
      <vt:lpstr>When we say something this alive, what does it really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Determine if each of the following describes a living or nonliving thing:</vt:lpstr>
      <vt:lpstr>Living vs. Non-Living</vt:lpstr>
      <vt:lpstr>Is it living or non-living?</vt:lpstr>
      <vt:lpstr>The 8 Life Processes:</vt:lpstr>
      <vt:lpstr>PowerPoint Presentation</vt:lpstr>
      <vt:lpstr>Important Vocabulary</vt:lpstr>
    </vt:vector>
  </TitlesOfParts>
  <Company>Syracuse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Life</dc:title>
  <dc:creator>Evans, Colleen</dc:creator>
  <cp:lastModifiedBy>Evans, Colleen</cp:lastModifiedBy>
  <cp:revision>19</cp:revision>
  <dcterms:created xsi:type="dcterms:W3CDTF">2016-10-11T01:21:18Z</dcterms:created>
  <dcterms:modified xsi:type="dcterms:W3CDTF">2016-10-12T16:10:04Z</dcterms:modified>
</cp:coreProperties>
</file>